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9"/>
  </p:notesMasterIdLst>
  <p:handoutMasterIdLst>
    <p:handoutMasterId r:id="rId10"/>
  </p:handoutMasterIdLst>
  <p:sldIdLst>
    <p:sldId id="410" r:id="rId5"/>
    <p:sldId id="405" r:id="rId6"/>
    <p:sldId id="404" r:id="rId7"/>
    <p:sldId id="403" r:id="rId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5640"/>
    <a:srgbClr val="F2F2F2"/>
    <a:srgbClr val="7EA9CA"/>
    <a:srgbClr val="EBC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43FFF67-0A66-4BA5-8D01-D7436A93C5DC}" type="datetime1">
              <a:rPr lang="it-IT" smtClean="0"/>
              <a:t>27/09/2025</a:t>
            </a:fld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2C230DF-5933-439D-898F-38E9AC9BA68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8" name="Segnaposto intestazion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CCC7B77D-D2C2-452D-80DB-AB1E949B0C69}" type="datetime1">
              <a:rPr lang="it-IT" smtClean="0"/>
              <a:pPr/>
              <a:t>27/09/2025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A89C7E07-3C67-C64C-8DA0-0404F63039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del titolo e 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igura a mano libera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7" name="Figura a mano libera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457200" indent="0">
              <a:spcBef>
                <a:spcPts val="1800"/>
              </a:spcBef>
              <a:buNone/>
              <a:defRPr lang="it-IT" sz="2000"/>
            </a:lvl2pPr>
            <a:lvl3pPr marL="914400" indent="0">
              <a:spcBef>
                <a:spcPts val="1800"/>
              </a:spcBef>
              <a:buNone/>
              <a:defRPr lang="it-IT" sz="2000"/>
            </a:lvl3pPr>
            <a:lvl4pPr marL="1371600" indent="0">
              <a:spcBef>
                <a:spcPts val="1800"/>
              </a:spcBef>
              <a:buNone/>
              <a:defRPr lang="it-IT" sz="2000"/>
            </a:lvl4pPr>
            <a:lvl5pPr marL="1828800" indent="0">
              <a:spcBef>
                <a:spcPts val="1800"/>
              </a:spcBef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>
              <a:spcBef>
                <a:spcPts val="18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 spc="50" baseline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it-IT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3" name="Segnaposto numero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42" name="Segnaposto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it-IT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igura a mano libera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9436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8" name="Figura a mano libera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9" name="Figura a mano libera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it-IT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it-IT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it-IT" sz="2000"/>
            </a:lvl3pPr>
            <a:lvl4pPr marL="1371600" indent="0">
              <a:spcBef>
                <a:spcPts val="1800"/>
              </a:spcBef>
              <a:buFont typeface="+mj-lt"/>
              <a:buNone/>
              <a:defRPr lang="it-IT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endParaRPr lang="it-IT" dirty="0"/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titolo e im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it-IT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it-IT">
          <a:solidFill>
            <a:schemeClr val="tx2"/>
          </a:solidFill>
        </a:defRPr>
      </a:lvl2pPr>
      <a:lvl3pPr eaLnBrk="1" hangingPunct="1">
        <a:defRPr lang="it-IT">
          <a:solidFill>
            <a:schemeClr val="tx2"/>
          </a:solidFill>
        </a:defRPr>
      </a:lvl3pPr>
      <a:lvl4pPr eaLnBrk="1" hangingPunct="1">
        <a:defRPr lang="it-IT">
          <a:solidFill>
            <a:schemeClr val="tx2"/>
          </a:solidFill>
        </a:defRPr>
      </a:lvl4pPr>
      <a:lvl5pPr eaLnBrk="1" hangingPunct="1">
        <a:defRPr lang="it-IT">
          <a:solidFill>
            <a:schemeClr val="tx2"/>
          </a:solidFill>
        </a:defRPr>
      </a:lvl5pPr>
      <a:lvl6pPr eaLnBrk="1" hangingPunct="1">
        <a:defRPr lang="it-IT">
          <a:solidFill>
            <a:schemeClr val="tx2"/>
          </a:solidFill>
        </a:defRPr>
      </a:lvl6pPr>
      <a:lvl7pPr eaLnBrk="1" hangingPunct="1">
        <a:defRPr lang="it-IT">
          <a:solidFill>
            <a:schemeClr val="tx2"/>
          </a:solidFill>
        </a:defRPr>
      </a:lvl7pPr>
      <a:lvl8pPr eaLnBrk="1" hangingPunct="1">
        <a:defRPr lang="it-IT">
          <a:solidFill>
            <a:schemeClr val="tx2"/>
          </a:solidFill>
        </a:defRPr>
      </a:lvl8pPr>
      <a:lvl9pPr eaLnBrk="1" hangingPunct="1">
        <a:defRPr lang="it-IT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2124363"/>
            <a:ext cx="5486400" cy="157895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Overcooked Experiments</a:t>
            </a:r>
          </a:p>
        </p:txBody>
      </p:sp>
      <p:pic>
        <p:nvPicPr>
          <p:cNvPr id="6" name="Immagine 5" descr="Immagine che contiene cerchio, emblem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1799757C-D5C7-F7F0-711E-F174A2566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4" y="101696"/>
            <a:ext cx="1239759" cy="12397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7D87FD7-3C17-D824-4D4D-2F5CA970737D}"/>
              </a:ext>
            </a:extLst>
          </p:cNvPr>
          <p:cNvSpPr txBox="1"/>
          <p:nvPr/>
        </p:nvSpPr>
        <p:spPr>
          <a:xfrm>
            <a:off x="2094476" y="411479"/>
            <a:ext cx="191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University of Bologna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4837037-30F5-E2AB-BB7B-36281574AB97}"/>
              </a:ext>
            </a:extLst>
          </p:cNvPr>
          <p:cNvCxnSpPr>
            <a:cxnSpLocks/>
          </p:cNvCxnSpPr>
          <p:nvPr/>
        </p:nvCxnSpPr>
        <p:spPr>
          <a:xfrm>
            <a:off x="2022764" y="411479"/>
            <a:ext cx="0" cy="646331"/>
          </a:xfrm>
          <a:prstGeom prst="line">
            <a:avLst/>
          </a:prstGeom>
          <a:ln w="28575">
            <a:solidFill>
              <a:srgbClr val="7EA9C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977C59-92DF-F2C4-4FFE-335FC66D5896}"/>
              </a:ext>
            </a:extLst>
          </p:cNvPr>
          <p:cNvSpPr txBox="1"/>
          <p:nvPr/>
        </p:nvSpPr>
        <p:spPr>
          <a:xfrm>
            <a:off x="6844145" y="6345382"/>
            <a:ext cx="514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Tommaso Perniola      </a:t>
            </a:r>
            <a:r>
              <a:rPr lang="it-IT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</a:t>
            </a:r>
            <a:r>
              <a:rPr lang="it-IT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0001146230</a:t>
            </a:r>
          </a:p>
        </p:txBody>
      </p:sp>
      <p:pic>
        <p:nvPicPr>
          <p:cNvPr id="14" name="Immagine 13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430AB079-4693-3064-F489-6ADF57350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9600"/>
          <a:stretch>
            <a:fillRect/>
          </a:stretch>
        </p:blipFill>
        <p:spPr>
          <a:xfrm>
            <a:off x="6175904" y="4089921"/>
            <a:ext cx="4599709" cy="13144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814E78-32C3-179E-E8DD-560A38695277}"/>
              </a:ext>
            </a:extLst>
          </p:cNvPr>
          <p:cNvSpPr txBox="1"/>
          <p:nvPr/>
        </p:nvSpPr>
        <p:spPr>
          <a:xfrm>
            <a:off x="6309904" y="403221"/>
            <a:ext cx="5337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Autonomous and Adaptive Systems</a:t>
            </a:r>
          </a:p>
          <a:p>
            <a:r>
              <a:rPr lang="it-IT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Exam Project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53" y="584005"/>
            <a:ext cx="4357176" cy="72689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My </a:t>
            </a:r>
            <a:r>
              <a:rPr lang="it-IT" dirty="0" err="1"/>
              <a:t>approach</a:t>
            </a:r>
            <a:br>
              <a:rPr lang="it-IT" dirty="0"/>
            </a:br>
            <a:r>
              <a:rPr lang="it-IT" sz="3600" dirty="0">
                <a:solidFill>
                  <a:srgbClr val="7EA9CA"/>
                </a:solidFill>
              </a:rPr>
              <a:t>MAPPO + CTDE</a:t>
            </a:r>
          </a:p>
        </p:txBody>
      </p:sp>
      <p:pic>
        <p:nvPicPr>
          <p:cNvPr id="7" name="Immagine 6" descr="Immagine che contiene testo, cerchi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09D72DC-609D-F285-822A-0C5A3C42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17" y="519350"/>
            <a:ext cx="5326625" cy="45110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865640"/>
            </a:solidFill>
          </a:ln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A914DDC-C474-6A9D-11C6-C08DB76BFD3E}"/>
              </a:ext>
            </a:extLst>
          </p:cNvPr>
          <p:cNvSpPr/>
          <p:nvPr/>
        </p:nvSpPr>
        <p:spPr>
          <a:xfrm>
            <a:off x="931949" y="5126667"/>
            <a:ext cx="2179782" cy="932901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EFC5B-6EC4-F003-07B7-CBB6E25F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53" y="1847433"/>
            <a:ext cx="53266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learning: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centralized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critic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sees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kumimoji="0" lang="it-IT" altLang="it-IT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joint state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reducing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non-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stationarity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Clearer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credit </a:t>
            </a: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assignment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critic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provides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global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signal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actors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learn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views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C3703F-10F7-D6EE-7DF8-D1C9B3357FA1}"/>
              </a:ext>
            </a:extLst>
          </p:cNvPr>
          <p:cNvSpPr txBox="1"/>
          <p:nvPr/>
        </p:nvSpPr>
        <p:spPr>
          <a:xfrm>
            <a:off x="767384" y="3713143"/>
            <a:ext cx="497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Scalable &amp; </a:t>
            </a: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efficient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decentralized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actors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share one policy,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grows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linearly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with #agents.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B6C3F2-2219-6081-C0EC-54BA349E2376}"/>
              </a:ext>
            </a:extLst>
          </p:cNvPr>
          <p:cNvSpPr txBox="1"/>
          <p:nvPr/>
        </p:nvSpPr>
        <p:spPr>
          <a:xfrm>
            <a:off x="1280160" y="5024855"/>
            <a:ext cx="4704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Cooperation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emerges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agents coordinate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fixed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roles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or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persistent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identities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GIF</a:t>
            </a:r>
            <a:r>
              <a:rPr lang="it-IT" sz="4000" dirty="0"/>
              <a:t>s</a:t>
            </a:r>
            <a:r>
              <a:rPr lang="it-IT" dirty="0"/>
              <a:t>:</a:t>
            </a:r>
            <a:br>
              <a:rPr lang="it-IT" dirty="0"/>
            </a:br>
            <a:r>
              <a:rPr lang="it-IT" sz="3600" dirty="0" err="1"/>
              <a:t>Cramped</a:t>
            </a:r>
            <a:r>
              <a:rPr lang="it-IT" sz="3600" dirty="0"/>
              <a:t> Room</a:t>
            </a:r>
            <a:br>
              <a:rPr lang="it-IT" sz="3600" dirty="0"/>
            </a:br>
            <a:r>
              <a:rPr lang="it-IT" sz="3600" dirty="0" err="1"/>
              <a:t>only</a:t>
            </a:r>
            <a:r>
              <a:rPr lang="it-IT" sz="3600" dirty="0"/>
              <a:t> model</a:t>
            </a:r>
            <a:endParaRPr lang="it-IT" dirty="0"/>
          </a:p>
        </p:txBody>
      </p:sp>
      <p:pic>
        <p:nvPicPr>
          <p:cNvPr id="10" name="Immagine 9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8E4981AD-FE6F-51E2-B8B3-56DB0357C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03" y="189171"/>
            <a:ext cx="3752392" cy="329755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663618-E137-BC5D-C45C-13515C38488B}"/>
              </a:ext>
            </a:extLst>
          </p:cNvPr>
          <p:cNvSpPr txBox="1"/>
          <p:nvPr/>
        </p:nvSpPr>
        <p:spPr>
          <a:xfrm>
            <a:off x="8654430" y="3495964"/>
            <a:ext cx="317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v1: single-layout training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226650-FBD1-B3E7-E479-8EEBB865B3DB}"/>
              </a:ext>
            </a:extLst>
          </p:cNvPr>
          <p:cNvSpPr txBox="1"/>
          <p:nvPr/>
        </p:nvSpPr>
        <p:spPr>
          <a:xfrm>
            <a:off x="5054657" y="637620"/>
            <a:ext cx="30931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first GIF shows the learning process in a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single-layout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setting, trained over 40 rollouts. The resulting behavior is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 to optimal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with only occasional “pauses”. Interestingly, the agents also appear to have developed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implicit roles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one primarily handles cooking, while the other focuses on delivery.</a:t>
            </a:r>
            <a:endParaRPr lang="it-IT" sz="15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Immagine 1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203BF696-B79F-D0C8-9833-D641C8F5E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" y="3144531"/>
            <a:ext cx="3752391" cy="329755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A45FDE-8268-4103-BC09-C783012DEADC}"/>
              </a:ext>
            </a:extLst>
          </p:cNvPr>
          <p:cNvSpPr txBox="1"/>
          <p:nvPr/>
        </p:nvSpPr>
        <p:spPr>
          <a:xfrm>
            <a:off x="905728" y="2744421"/>
            <a:ext cx="298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v2: multi-layout training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6998AD-5366-E9A0-38B8-D3336A073489}"/>
              </a:ext>
            </a:extLst>
          </p:cNvPr>
          <p:cNvSpPr txBox="1"/>
          <p:nvPr/>
        </p:nvSpPr>
        <p:spPr>
          <a:xfrm>
            <a:off x="4343556" y="3429000"/>
            <a:ext cx="350488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second GIF illustrates training in a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multi-layout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setting. The agents again achieve near-optimal behavior, but the cumulative sparse rewards are more evenly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between them. Unlike in the single-layout case—where one agent primarily cooked—they now adopt a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turn-taking</a:t>
            </a:r>
            <a:r>
              <a:rPr lang="en-US" sz="15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strategy, sharing both cooking and delivery. This shift emerges because the model has learned to exploit the coordination patterns required by the more complex layouts.</a:t>
            </a:r>
            <a:endParaRPr lang="it-IT" sz="15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GIF</a:t>
            </a:r>
            <a:r>
              <a:rPr lang="it-IT" sz="4000" dirty="0" err="1"/>
              <a:t>s</a:t>
            </a:r>
            <a:r>
              <a:rPr lang="it-IT" dirty="0"/>
              <a:t> </a:t>
            </a:r>
            <a:r>
              <a:rPr lang="it-IT" sz="4000" dirty="0"/>
              <a:t>+</a:t>
            </a:r>
            <a:r>
              <a:rPr lang="it-IT" dirty="0"/>
              <a:t> </a:t>
            </a:r>
            <a:r>
              <a:rPr lang="it-IT" sz="4000" dirty="0" err="1"/>
              <a:t>results</a:t>
            </a:r>
            <a:r>
              <a:rPr lang="it-IT" dirty="0"/>
              <a:t>:</a:t>
            </a:r>
            <a:br>
              <a:rPr lang="it-IT" dirty="0"/>
            </a:br>
            <a:r>
              <a:rPr lang="it-IT" sz="3600" dirty="0" err="1"/>
              <a:t>Other</a:t>
            </a:r>
            <a:r>
              <a:rPr lang="it-IT" sz="3600" dirty="0"/>
              <a:t> layouts</a:t>
            </a:r>
            <a:br>
              <a:rPr lang="it-IT" sz="3600" dirty="0"/>
            </a:br>
            <a:r>
              <a:rPr lang="it-IT" sz="3600" dirty="0"/>
              <a:t>with </a:t>
            </a:r>
            <a:r>
              <a:rPr lang="it-IT" sz="3600" dirty="0" err="1"/>
              <a:t>final</a:t>
            </a:r>
            <a:r>
              <a:rPr lang="it-IT" sz="3600" dirty="0"/>
              <a:t> models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C49D218-6C28-24DB-303F-13B0E6048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67" y="215395"/>
            <a:ext cx="7033293" cy="1925939"/>
          </a:xfrm>
          <a:prstGeom prst="rect">
            <a:avLst/>
          </a:prstGeom>
        </p:spPr>
      </p:pic>
      <p:pic>
        <p:nvPicPr>
          <p:cNvPr id="6" name="Immagine 5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7EDEB94E-EEC0-64B3-91A6-DBDD000A1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864967"/>
            <a:ext cx="2900680" cy="254908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6F1C9A-A534-3C56-285E-C3F127590406}"/>
              </a:ext>
            </a:extLst>
          </p:cNvPr>
          <p:cNvSpPr txBox="1"/>
          <p:nvPr/>
        </p:nvSpPr>
        <p:spPr>
          <a:xfrm>
            <a:off x="519282" y="2495635"/>
            <a:ext cx="305083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Asymmetric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advantages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(SP)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06AB4F-6987-0DB3-7107-2088F0FA6AC4}"/>
              </a:ext>
            </a:extLst>
          </p:cNvPr>
          <p:cNvSpPr txBox="1"/>
          <p:nvPr/>
        </p:nvSpPr>
        <p:spPr>
          <a:xfrm>
            <a:off x="513080" y="5475009"/>
            <a:ext cx="29718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gif highlights clear collaborative behavior between the two agents: they manage to deliver three valid dishes, although their choices are still suboptimal (e.g., cooking with only one or two onions)</a:t>
            </a:r>
            <a:endParaRPr lang="it-IT" sz="13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Immagine 10" descr="Immagine che contiene schermata, testo, Rettangolo, design&#10;&#10;Il contenuto generato dall'IA potrebbe non essere corretto.">
            <a:extLst>
              <a:ext uri="{FF2B5EF4-FFF2-40B4-BE49-F238E27FC236}">
                <a16:creationId xmlns:a16="http://schemas.microsoft.com/office/drawing/2014/main" id="{2410DB3E-FA2E-55FC-8FA0-15994BD33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79" y="2864967"/>
            <a:ext cx="2900681" cy="25490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B8E762-D856-51F1-2881-1EBE7DA37B48}"/>
              </a:ext>
            </a:extLst>
          </p:cNvPr>
          <p:cNvSpPr txBox="1"/>
          <p:nvPr/>
        </p:nvSpPr>
        <p:spPr>
          <a:xfrm>
            <a:off x="8666479" y="2497139"/>
            <a:ext cx="346288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</a:t>
            </a:r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unseen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] </a:t>
            </a:r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Forced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(SP)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6AA4FF-AE08-F5F7-D778-336B1B328C82}"/>
              </a:ext>
            </a:extLst>
          </p:cNvPr>
          <p:cNvSpPr txBox="1"/>
          <p:nvPr/>
        </p:nvSpPr>
        <p:spPr>
          <a:xfrm>
            <a:off x="8587312" y="5475009"/>
            <a:ext cx="30916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gif shows that, even in an unseen layout requiring strong collaboration, the agents achieve a reward of 17 by placing several onions and taking dishes — although these remain fairly common behaviors.</a:t>
            </a:r>
            <a:endParaRPr lang="it-IT" sz="13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Immagine 15" descr="Immagine che contiene schermata, testo, Rettangolo, design&#10;&#10;Il contenuto generato dall'IA potrebbe non essere corretto.">
            <a:extLst>
              <a:ext uri="{FF2B5EF4-FFF2-40B4-BE49-F238E27FC236}">
                <a16:creationId xmlns:a16="http://schemas.microsoft.com/office/drawing/2014/main" id="{0B19FF52-6229-3C97-8E7A-F900194FF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19" y="2864967"/>
            <a:ext cx="2900680" cy="254908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A09D3E-0DD0-1842-F3B7-7B5D74EECD1D}"/>
              </a:ext>
            </a:extLst>
          </p:cNvPr>
          <p:cNvSpPr txBox="1"/>
          <p:nvPr/>
        </p:nvSpPr>
        <p:spPr>
          <a:xfrm>
            <a:off x="4879160" y="2495635"/>
            <a:ext cx="24336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Coordination</a:t>
            </a:r>
            <a:r>
              <a:rPr lang="it-IT" sz="1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Ring (SP)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6CDFA6-9976-D457-7F50-734AF011134A}"/>
              </a:ext>
            </a:extLst>
          </p:cNvPr>
          <p:cNvSpPr txBox="1"/>
          <p:nvPr/>
        </p:nvSpPr>
        <p:spPr>
          <a:xfrm>
            <a:off x="4550196" y="5475009"/>
            <a:ext cx="29718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gif highlights glimpses of collaboration, but the difficulty of the layout limits overall performance. The agents also appear somewhat confused about the delivery task.</a:t>
            </a:r>
            <a:endParaRPr lang="it-IT" sz="13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Arancion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4_TF78853419_Win32" id="{3ED6E92A-08EA-49C8-8CDD-3C359BC72750}" vid="{18A8D122-DF74-4B77-85CD-55A103CD41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4510</TotalTime>
  <Words>362</Words>
  <Application>Microsoft Office PowerPoint</Application>
  <PresentationFormat>Widescreen</PresentationFormat>
  <Paragraphs>27</Paragraphs>
  <Slides>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0" baseType="lpstr">
      <vt:lpstr>Arial</vt:lpstr>
      <vt:lpstr>Calibri</vt:lpstr>
      <vt:lpstr>Franklin Gothic Book</vt:lpstr>
      <vt:lpstr>Franklin Gothic Demi</vt:lpstr>
      <vt:lpstr>Roboto</vt:lpstr>
      <vt:lpstr>Personalizzata</vt:lpstr>
      <vt:lpstr>Overcooked Experiments</vt:lpstr>
      <vt:lpstr>My approach MAPPO + CTDE</vt:lpstr>
      <vt:lpstr>GIFs: Cramped Room only model</vt:lpstr>
      <vt:lpstr>GIFs + results: Other layouts with final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Perniola - tommaso.perniola@studio.unibo.it</dc:creator>
  <cp:lastModifiedBy>Tommaso Perniola - tommaso.perniola@studio.unibo.it</cp:lastModifiedBy>
  <cp:revision>3</cp:revision>
  <dcterms:created xsi:type="dcterms:W3CDTF">2025-09-10T17:02:39Z</dcterms:created>
  <dcterms:modified xsi:type="dcterms:W3CDTF">2025-09-27T22:19:45Z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